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19"/>
  </p:notesMasterIdLst>
  <p:sldIdLst>
    <p:sldId id="276" r:id="rId2"/>
    <p:sldId id="274" r:id="rId3"/>
    <p:sldId id="271" r:id="rId4"/>
    <p:sldId id="281" r:id="rId5"/>
    <p:sldId id="278" r:id="rId6"/>
    <p:sldId id="277" r:id="rId7"/>
    <p:sldId id="282" r:id="rId8"/>
    <p:sldId id="279" r:id="rId9"/>
    <p:sldId id="269" r:id="rId10"/>
    <p:sldId id="261" r:id="rId11"/>
    <p:sldId id="283" r:id="rId12"/>
    <p:sldId id="284" r:id="rId13"/>
    <p:sldId id="285" r:id="rId14"/>
    <p:sldId id="286" r:id="rId15"/>
    <p:sldId id="287" r:id="rId16"/>
    <p:sldId id="288"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7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7F102-AF16-4A9B-8EE4-7A777AE76909}" type="datetimeFigureOut">
              <a:rPr lang="en-US" smtClean="0"/>
              <a:t>6/6/2013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2E1E4-5ED7-441A-8D98-589A5E022FA6}" type="slidenum">
              <a:rPr lang="en-US" smtClean="0"/>
              <a:t>‹#›</a:t>
            </a:fld>
            <a:endParaRPr lang="en-US"/>
          </a:p>
        </p:txBody>
      </p:sp>
    </p:spTree>
    <p:extLst>
      <p:ext uri="{BB962C8B-B14F-4D97-AF65-F5344CB8AC3E}">
        <p14:creationId xmlns:p14="http://schemas.microsoft.com/office/powerpoint/2010/main" val="544712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A458B-340E-41A5-89F1-DA797C31CBDE}" type="datetimeFigureOut">
              <a:rPr lang="en-US" smtClean="0"/>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244172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A458B-340E-41A5-89F1-DA797C31CBDE}" type="datetimeFigureOut">
              <a:rPr lang="en-US" smtClean="0"/>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62686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A458B-340E-41A5-89F1-DA797C31CBDE}" type="datetimeFigureOut">
              <a:rPr lang="en-US" smtClean="0"/>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259969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A458B-340E-41A5-89F1-DA797C31CBDE}" type="datetimeFigureOut">
              <a:rPr lang="en-US" smtClean="0"/>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299537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A458B-340E-41A5-89F1-DA797C31CBDE}" type="datetimeFigureOut">
              <a:rPr lang="en-US" smtClean="0"/>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175328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A458B-340E-41A5-89F1-DA797C31CBDE}" type="datetimeFigureOut">
              <a:rPr lang="en-US" smtClean="0"/>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215318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A458B-340E-41A5-89F1-DA797C31CBDE}" type="datetimeFigureOut">
              <a:rPr lang="en-US" smtClean="0"/>
              <a:t>6/6/2013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191981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A458B-340E-41A5-89F1-DA797C31CBDE}" type="datetimeFigureOut">
              <a:rPr lang="en-US" smtClean="0"/>
              <a:t>6/6/2013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208063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A458B-340E-41A5-89F1-DA797C31CBDE}" type="datetimeFigureOut">
              <a:rPr lang="en-US" smtClean="0"/>
              <a:t>6/6/2013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344880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A458B-340E-41A5-89F1-DA797C31CBDE}" type="datetimeFigureOut">
              <a:rPr lang="en-US" smtClean="0"/>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149073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A458B-340E-41A5-89F1-DA797C31CBDE}" type="datetimeFigureOut">
              <a:rPr lang="en-US" smtClean="0"/>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EEB42-D529-412B-9AC8-6D032185DC4F}" type="slidenum">
              <a:rPr lang="en-US" smtClean="0"/>
              <a:t>‹#›</a:t>
            </a:fld>
            <a:endParaRPr lang="en-US"/>
          </a:p>
        </p:txBody>
      </p:sp>
    </p:spTree>
    <p:extLst>
      <p:ext uri="{BB962C8B-B14F-4D97-AF65-F5344CB8AC3E}">
        <p14:creationId xmlns:p14="http://schemas.microsoft.com/office/powerpoint/2010/main" val="220059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A458B-340E-41A5-89F1-DA797C31CBDE}" type="datetimeFigureOut">
              <a:rPr lang="en-US" smtClean="0"/>
              <a:t>6/6/2013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EEB42-D529-412B-9AC8-6D032185DC4F}" type="slidenum">
              <a:rPr lang="en-US" smtClean="0"/>
              <a:t>‹#›</a:t>
            </a:fld>
            <a:endParaRPr lang="en-US"/>
          </a:p>
        </p:txBody>
      </p:sp>
    </p:spTree>
    <p:extLst>
      <p:ext uri="{BB962C8B-B14F-4D97-AF65-F5344CB8AC3E}">
        <p14:creationId xmlns:p14="http://schemas.microsoft.com/office/powerpoint/2010/main" val="4112639681"/>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nces.ed.gov/collegenavigator/" TargetMode="External"/><Relationship Id="rId2" Type="http://schemas.openxmlformats.org/officeDocument/2006/relationships/hyperlink" Target="http://www.act.org/research/policymakers/pdf/retain_201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winona.edu/firstgenwarrior/49.as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inona.edu/firstgenwarrio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opatz@winona.edu" TargetMode="External"/><Relationship Id="rId2" Type="http://schemas.openxmlformats.org/officeDocument/2006/relationships/hyperlink" Target="mailto:dmueller@winona.edu" TargetMode="Externa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hyperlink" Target="mailto:kparsi@winona.ed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firstgeneration.unc.edu/" TargetMode="External"/><Relationship Id="rId7" Type="http://schemas.openxmlformats.org/officeDocument/2006/relationships/hyperlink" Target="http://www.angelo.edu/dept/multicultural_center/first_generation.php" TargetMode="External"/><Relationship Id="rId2" Type="http://schemas.openxmlformats.org/officeDocument/2006/relationships/hyperlink" Target="http://www.stmarys-ca.edu/focus-on-first-generation-college-student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stmarys-ca.edu/first-generation-cent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09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935" y="3620030"/>
            <a:ext cx="5071727" cy="1295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00200"/>
            <a:ext cx="2167953" cy="3315230"/>
          </a:xfrm>
          <a:prstGeom prst="rect">
            <a:avLst/>
          </a:prstGeom>
        </p:spPr>
      </p:pic>
    </p:spTree>
    <p:extLst>
      <p:ext uri="{BB962C8B-B14F-4D97-AF65-F5344CB8AC3E}">
        <p14:creationId xmlns:p14="http://schemas.microsoft.com/office/powerpoint/2010/main" val="347195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Goals &amp; Findings #1</a:t>
            </a:r>
            <a:endParaRPr lang="en-US" dirty="0">
              <a:latin typeface="+mn-lt"/>
            </a:endParaRPr>
          </a:p>
        </p:txBody>
      </p:sp>
      <p:sp>
        <p:nvSpPr>
          <p:cNvPr id="3" name="Content Placeholder 2"/>
          <p:cNvSpPr>
            <a:spLocks noGrp="1"/>
          </p:cNvSpPr>
          <p:nvPr>
            <p:ph idx="1"/>
          </p:nvPr>
        </p:nvSpPr>
        <p:spPr>
          <a:xfrm>
            <a:off x="457200" y="2133600"/>
            <a:ext cx="8229600" cy="3992563"/>
          </a:xfrm>
        </p:spPr>
        <p:txBody>
          <a:bodyPr>
            <a:normAutofit fontScale="70000" lnSpcReduction="20000"/>
          </a:bodyPr>
          <a:lstStyle/>
          <a:p>
            <a:pPr marL="0" lvl="0" indent="0" algn="ctr">
              <a:buNone/>
            </a:pPr>
            <a:r>
              <a:rPr lang="en-US" dirty="0" smtClean="0"/>
              <a:t>Increase </a:t>
            </a:r>
            <a:r>
              <a:rPr lang="en-US" dirty="0"/>
              <a:t>student retention among all FG WSU students by 3</a:t>
            </a:r>
            <a:r>
              <a:rPr lang="en-US" dirty="0" smtClean="0"/>
              <a:t>%</a:t>
            </a:r>
          </a:p>
          <a:p>
            <a:pPr marL="514350" lvl="0" indent="-514350">
              <a:buAutoNum type="arabicPeriod"/>
            </a:pPr>
            <a:endParaRPr lang="en-US" dirty="0"/>
          </a:p>
          <a:p>
            <a:pPr marL="0" indent="0">
              <a:buNone/>
            </a:pPr>
            <a:r>
              <a:rPr lang="en-US" dirty="0"/>
              <a:t>Upon </a:t>
            </a:r>
            <a:r>
              <a:rPr lang="en-US" dirty="0" smtClean="0"/>
              <a:t>reflection…it </a:t>
            </a:r>
            <a:r>
              <a:rPr lang="en-US" dirty="0"/>
              <a:t>was unrealistic to expect a significant retention impact campus-wide after </a:t>
            </a:r>
            <a:r>
              <a:rPr lang="en-US" dirty="0" smtClean="0"/>
              <a:t>this 1-year pilot program.  We believe (hope) the </a:t>
            </a:r>
            <a:r>
              <a:rPr lang="en-US" dirty="0"/>
              <a:t>overall awareness of first generation students </a:t>
            </a:r>
            <a:r>
              <a:rPr lang="en-US" dirty="0" smtClean="0"/>
              <a:t>increased but </a:t>
            </a:r>
            <a:r>
              <a:rPr lang="en-US" dirty="0"/>
              <a:t>no measures were created to assess this.  </a:t>
            </a:r>
            <a:endParaRPr lang="en-US" dirty="0" smtClean="0"/>
          </a:p>
          <a:p>
            <a:pPr marL="0" indent="0">
              <a:buNone/>
            </a:pPr>
            <a:endParaRPr lang="en-US" dirty="0"/>
          </a:p>
          <a:p>
            <a:pPr marL="0" indent="0">
              <a:buNone/>
            </a:pPr>
            <a:r>
              <a:rPr lang="en-US" dirty="0" smtClean="0"/>
              <a:t>Future research…  </a:t>
            </a:r>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68378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Goals &amp; Findings #2</a:t>
            </a:r>
            <a:endParaRPr lang="en-US" dirty="0">
              <a:latin typeface="+mn-lt"/>
            </a:endParaRPr>
          </a:p>
        </p:txBody>
      </p:sp>
      <p:sp>
        <p:nvSpPr>
          <p:cNvPr id="3" name="Content Placeholder 2"/>
          <p:cNvSpPr>
            <a:spLocks noGrp="1"/>
          </p:cNvSpPr>
          <p:nvPr>
            <p:ph idx="1"/>
          </p:nvPr>
        </p:nvSpPr>
        <p:spPr>
          <a:xfrm>
            <a:off x="457200" y="1752600"/>
            <a:ext cx="8229600" cy="4373563"/>
          </a:xfrm>
        </p:spPr>
        <p:txBody>
          <a:bodyPr>
            <a:normAutofit fontScale="25000" lnSpcReduction="20000"/>
          </a:bodyPr>
          <a:lstStyle/>
          <a:p>
            <a:pPr marL="0" lvl="0" indent="0" algn="ctr">
              <a:buNone/>
            </a:pPr>
            <a:r>
              <a:rPr lang="en-US" sz="9600" dirty="0"/>
              <a:t>Increase retention in the FG sections of OR 100 (compared to other sections of OR 100) by 5% </a:t>
            </a:r>
          </a:p>
          <a:p>
            <a:pPr marL="0" indent="0">
              <a:buNone/>
            </a:pPr>
            <a:endParaRPr lang="en-US" sz="6400" dirty="0" smtClean="0"/>
          </a:p>
          <a:p>
            <a:pPr marL="0" indent="0">
              <a:buNone/>
            </a:pPr>
            <a:endParaRPr lang="en-US" sz="6400" dirty="0" smtClean="0"/>
          </a:p>
          <a:p>
            <a:pPr marL="0" indent="0">
              <a:buNone/>
            </a:pPr>
            <a:r>
              <a:rPr lang="en-US" sz="6400" dirty="0" smtClean="0"/>
              <a:t>Please </a:t>
            </a:r>
            <a:r>
              <a:rPr lang="en-US" sz="6400" dirty="0"/>
              <a:t>note that these retention figures have been collected in May 2013, registration is on-going and therefore final retention numbers will not be available until the 10-day report on September 6, 2013.</a:t>
            </a:r>
          </a:p>
          <a:p>
            <a:pPr marL="0" indent="0">
              <a:buNone/>
            </a:pPr>
            <a:r>
              <a:rPr lang="en-US" dirty="0"/>
              <a:t> </a:t>
            </a:r>
          </a:p>
          <a:p>
            <a:pPr marL="0" indent="0">
              <a:buNone/>
            </a:pPr>
            <a:r>
              <a:rPr lang="en-US" dirty="0"/>
              <a:t> </a:t>
            </a:r>
          </a:p>
          <a:p>
            <a:pPr marL="0" indent="0">
              <a:buNone/>
            </a:pPr>
            <a:r>
              <a:rPr lang="en-US" sz="6200" dirty="0" smtClean="0"/>
              <a:t>We are still waiting to compare the FG OR 100 sections to other WSU OR 100 sections but our FG OR 100 retention rate from fall 2012-fall 2013 is 80%.</a:t>
            </a:r>
          </a:p>
          <a:p>
            <a:pPr marL="0" indent="0">
              <a:buNone/>
            </a:pPr>
            <a:r>
              <a:rPr lang="en-US" sz="6200" dirty="0" smtClean="0"/>
              <a:t>-------------------------------------------------------------------------------------------------------------------</a:t>
            </a:r>
            <a:endParaRPr lang="en-US" sz="6200" dirty="0"/>
          </a:p>
          <a:p>
            <a:pPr marL="0" indent="0">
              <a:buNone/>
            </a:pPr>
            <a:endParaRPr lang="en-US" sz="6200" dirty="0" smtClean="0"/>
          </a:p>
          <a:p>
            <a:pPr marL="0" indent="0">
              <a:buNone/>
            </a:pPr>
            <a:r>
              <a:rPr lang="en-US" sz="6200" dirty="0" smtClean="0"/>
              <a:t>According </a:t>
            </a:r>
            <a:r>
              <a:rPr lang="en-US" sz="6200" dirty="0"/>
              <a:t>to the </a:t>
            </a:r>
            <a:r>
              <a:rPr lang="en-US" sz="6200" dirty="0">
                <a:hlinkClick r:id="rId2"/>
              </a:rPr>
              <a:t>ACT Institutional Data File (2012) </a:t>
            </a:r>
            <a:r>
              <a:rPr lang="en-US" sz="6200" dirty="0"/>
              <a:t>the national retention rate for public 4-year institutions is 69.3</a:t>
            </a:r>
            <a:r>
              <a:rPr lang="en-US" sz="6200" dirty="0" smtClean="0"/>
              <a:t>%.  </a:t>
            </a:r>
            <a:endParaRPr lang="en-US" sz="6200" dirty="0"/>
          </a:p>
          <a:p>
            <a:pPr marL="0" indent="0">
              <a:buNone/>
            </a:pPr>
            <a:endParaRPr lang="en-US" sz="6200" dirty="0"/>
          </a:p>
          <a:p>
            <a:pPr marL="0" indent="0">
              <a:buNone/>
            </a:pPr>
            <a:r>
              <a:rPr lang="en-US" sz="6200" dirty="0" smtClean="0"/>
              <a:t>According </a:t>
            </a:r>
            <a:r>
              <a:rPr lang="en-US" sz="6200" dirty="0"/>
              <a:t>to the </a:t>
            </a:r>
            <a:r>
              <a:rPr lang="en-US" sz="6200" dirty="0">
                <a:hlinkClick r:id="rId3"/>
              </a:rPr>
              <a:t>National Center Education Statistics </a:t>
            </a:r>
            <a:r>
              <a:rPr lang="en-US" sz="6200" dirty="0"/>
              <a:t>the retention rates for first-time, full-time degree seeking students at Winona State University is 79% (2010-2011</a:t>
            </a:r>
            <a:r>
              <a:rPr lang="en-US" sz="6200" dirty="0" smtClean="0"/>
              <a:t>).</a:t>
            </a:r>
            <a:endParaRPr lang="en-US" dirty="0"/>
          </a:p>
        </p:txBody>
      </p:sp>
    </p:spTree>
    <p:extLst>
      <p:ext uri="{BB962C8B-B14F-4D97-AF65-F5344CB8AC3E}">
        <p14:creationId xmlns:p14="http://schemas.microsoft.com/office/powerpoint/2010/main" val="319471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Goals &amp; Findings #3</a:t>
            </a:r>
            <a:endParaRPr lang="en-US" dirty="0">
              <a:latin typeface="+mn-lt"/>
            </a:endParaRPr>
          </a:p>
        </p:txBody>
      </p:sp>
      <p:sp>
        <p:nvSpPr>
          <p:cNvPr id="3" name="Content Placeholder 2"/>
          <p:cNvSpPr>
            <a:spLocks noGrp="1"/>
          </p:cNvSpPr>
          <p:nvPr>
            <p:ph idx="1"/>
          </p:nvPr>
        </p:nvSpPr>
        <p:spPr/>
        <p:txBody>
          <a:bodyPr>
            <a:normAutofit/>
          </a:bodyPr>
          <a:lstStyle/>
          <a:p>
            <a:pPr marL="0" lvl="0" indent="0" algn="ctr">
              <a:buNone/>
            </a:pPr>
            <a:r>
              <a:rPr lang="en-US" dirty="0"/>
              <a:t>Increase FG student engagement by 3%</a:t>
            </a:r>
          </a:p>
          <a:p>
            <a:pPr marL="0" indent="0">
              <a:buNone/>
            </a:pPr>
            <a:endParaRPr lang="en-US" sz="2000" dirty="0" smtClean="0"/>
          </a:p>
          <a:p>
            <a:pPr marL="0" indent="0">
              <a:buNone/>
            </a:pPr>
            <a:endParaRPr lang="en-US" sz="2000" dirty="0"/>
          </a:p>
          <a:p>
            <a:pPr marL="0" indent="0">
              <a:buNone/>
            </a:pPr>
            <a:r>
              <a:rPr lang="en-US" sz="2000" dirty="0" smtClean="0"/>
              <a:t>A </a:t>
            </a:r>
            <a:r>
              <a:rPr lang="en-US" sz="2000" dirty="0"/>
              <a:t>pre-test was conducted with the freshmen enrolled in the three sections of OR 100 for first generations students.  The data collected was inconclusive and upon reflection, does not address the issues of student engagement. </a:t>
            </a:r>
            <a:endParaRPr lang="en-US" sz="2000" dirty="0" smtClean="0"/>
          </a:p>
          <a:p>
            <a:pPr marL="0" indent="0">
              <a:buNone/>
            </a:pPr>
            <a:endParaRPr lang="en-US" sz="2000" dirty="0"/>
          </a:p>
          <a:p>
            <a:pPr marL="0" indent="0">
              <a:buNone/>
            </a:pPr>
            <a:r>
              <a:rPr lang="en-US" sz="2000" dirty="0" smtClean="0"/>
              <a:t>A </a:t>
            </a:r>
            <a:r>
              <a:rPr lang="en-US" sz="2000" dirty="0"/>
              <a:t>better measure moving forward may be conducting focus groups with first generation freshmen to identify levels of engagement and types of engagement activities such as joining a club or athletic team, participating in student senate or residential life activities.</a:t>
            </a:r>
          </a:p>
          <a:p>
            <a:pPr marL="0" indent="0">
              <a:buNone/>
            </a:pPr>
            <a:endParaRPr lang="en-US" dirty="0"/>
          </a:p>
        </p:txBody>
      </p:sp>
    </p:spTree>
    <p:extLst>
      <p:ext uri="{BB962C8B-B14F-4D97-AF65-F5344CB8AC3E}">
        <p14:creationId xmlns:p14="http://schemas.microsoft.com/office/powerpoint/2010/main" val="4044893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Goals &amp; Findings #4</a:t>
            </a:r>
            <a:endParaRPr lang="en-US" dirty="0">
              <a:latin typeface="+mn-lt"/>
            </a:endParaRPr>
          </a:p>
        </p:txBody>
      </p:sp>
      <p:sp>
        <p:nvSpPr>
          <p:cNvPr id="3" name="Content Placeholder 2"/>
          <p:cNvSpPr>
            <a:spLocks noGrp="1"/>
          </p:cNvSpPr>
          <p:nvPr>
            <p:ph idx="1"/>
          </p:nvPr>
        </p:nvSpPr>
        <p:spPr>
          <a:xfrm>
            <a:off x="457200" y="1752600"/>
            <a:ext cx="8229600" cy="4373563"/>
          </a:xfrm>
        </p:spPr>
        <p:txBody>
          <a:bodyPr>
            <a:normAutofit fontScale="62500" lnSpcReduction="20000"/>
          </a:bodyPr>
          <a:lstStyle/>
          <a:p>
            <a:pPr marL="0" indent="0">
              <a:buNone/>
            </a:pPr>
            <a:r>
              <a:rPr lang="en-US" dirty="0"/>
              <a:t>We created three sections of OR 100 designed specifically for FG students. </a:t>
            </a:r>
            <a:r>
              <a:rPr lang="en-US" dirty="0" smtClean="0"/>
              <a:t>We created </a:t>
            </a:r>
            <a:r>
              <a:rPr lang="en-US" dirty="0"/>
              <a:t>a shared syllabus integrating effective teaching strategies and pedagogy for FG </a:t>
            </a:r>
            <a:r>
              <a:rPr lang="en-US" dirty="0" smtClean="0"/>
              <a:t>students. The </a:t>
            </a:r>
            <a:r>
              <a:rPr lang="en-US" dirty="0"/>
              <a:t>philosophy of these sections was appreciative instruction, encouraging students to identify and embrace their own strengths.  </a:t>
            </a:r>
            <a:endParaRPr lang="en-US" dirty="0" smtClean="0"/>
          </a:p>
          <a:p>
            <a:pPr marL="0" indent="0">
              <a:buNone/>
            </a:pPr>
            <a:endParaRPr lang="en-US" dirty="0" smtClean="0"/>
          </a:p>
          <a:p>
            <a:pPr marL="0" indent="0">
              <a:buNone/>
            </a:pPr>
            <a:r>
              <a:rPr lang="en-US" dirty="0" smtClean="0"/>
              <a:t>Academic Success</a:t>
            </a:r>
          </a:p>
          <a:p>
            <a:pPr marL="0" indent="0">
              <a:buNone/>
            </a:pPr>
            <a:r>
              <a:rPr lang="en-US" dirty="0" smtClean="0"/>
              <a:t>Engagement</a:t>
            </a:r>
          </a:p>
          <a:p>
            <a:pPr marL="0" indent="0">
              <a:buNone/>
            </a:pPr>
            <a:r>
              <a:rPr lang="en-US" dirty="0" smtClean="0"/>
              <a:t>Time Management</a:t>
            </a:r>
          </a:p>
          <a:p>
            <a:pPr marL="0" indent="0">
              <a:buNone/>
            </a:pPr>
            <a:r>
              <a:rPr lang="en-US" dirty="0" smtClean="0"/>
              <a:t>Major and Career Exploration</a:t>
            </a:r>
          </a:p>
          <a:p>
            <a:pPr marL="0" indent="0">
              <a:buNone/>
            </a:pPr>
            <a:r>
              <a:rPr lang="en-US" dirty="0" smtClean="0"/>
              <a:t>Money, Money, Money</a:t>
            </a:r>
          </a:p>
          <a:p>
            <a:pPr marL="0" indent="0">
              <a:buNone/>
            </a:pPr>
            <a:endParaRPr lang="en-US" dirty="0" smtClean="0"/>
          </a:p>
          <a:p>
            <a:pPr>
              <a:buFontTx/>
              <a:buChar char="-"/>
            </a:pPr>
            <a:r>
              <a:rPr lang="en-US" dirty="0" smtClean="0"/>
              <a:t>Panel series</a:t>
            </a:r>
          </a:p>
          <a:p>
            <a:pPr>
              <a:buFontTx/>
              <a:buChar char="-"/>
            </a:pPr>
            <a:r>
              <a:rPr lang="en-US" dirty="0" smtClean="0">
                <a:hlinkClick r:id="rId2"/>
              </a:rPr>
              <a:t>Rochester experience</a:t>
            </a:r>
            <a:endParaRPr lang="en-US" dirty="0" smtClean="0"/>
          </a:p>
          <a:p>
            <a:pPr marL="0" indent="0">
              <a:buNone/>
            </a:pPr>
            <a:endParaRPr lang="en-US" dirty="0"/>
          </a:p>
        </p:txBody>
      </p:sp>
    </p:spTree>
    <p:extLst>
      <p:ext uri="{BB962C8B-B14F-4D97-AF65-F5344CB8AC3E}">
        <p14:creationId xmlns:p14="http://schemas.microsoft.com/office/powerpoint/2010/main" val="409183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Goals &amp; Findings </a:t>
            </a:r>
            <a:r>
              <a:rPr lang="en-US" dirty="0" smtClean="0">
                <a:latin typeface="+mn-lt"/>
              </a:rPr>
              <a:t>#5 </a:t>
            </a:r>
            <a:endParaRPr lang="en-US" dirty="0">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a:t>Establish a </a:t>
            </a:r>
            <a:r>
              <a:rPr lang="en-US" dirty="0">
                <a:hlinkClick r:id="rId2"/>
              </a:rPr>
              <a:t>First Gen Warrior </a:t>
            </a:r>
            <a:r>
              <a:rPr lang="en-US" dirty="0"/>
              <a:t>website and student club</a:t>
            </a:r>
          </a:p>
          <a:p>
            <a:pPr marL="0" indent="0">
              <a:buNone/>
            </a:pPr>
            <a:endParaRPr lang="en-US" dirty="0"/>
          </a:p>
          <a:p>
            <a:pPr marL="0" indent="0">
              <a:buNone/>
            </a:pPr>
            <a:r>
              <a:rPr lang="en-US" dirty="0"/>
              <a:t>The club has been able to begin community service and engagement experiences: Miller Mentoring and the Warrior Community Impact Program </a:t>
            </a:r>
          </a:p>
          <a:p>
            <a:pPr marL="0" indent="0">
              <a:buNone/>
            </a:pPr>
            <a:r>
              <a:rPr lang="en-US" dirty="0"/>
              <a:t> </a:t>
            </a:r>
          </a:p>
          <a:p>
            <a:pPr marL="0" lvl="0" indent="0">
              <a:buNone/>
            </a:pPr>
            <a:r>
              <a:rPr lang="en-US" dirty="0"/>
              <a:t>Establishing a FG advisory </a:t>
            </a:r>
            <a:r>
              <a:rPr lang="en-US" dirty="0" smtClean="0"/>
              <a:t>board (in progress)</a:t>
            </a:r>
            <a:endParaRPr lang="en-US" dirty="0"/>
          </a:p>
          <a:p>
            <a:pPr marL="0" indent="0">
              <a:buNone/>
            </a:pPr>
            <a:endParaRPr lang="en-US" dirty="0"/>
          </a:p>
        </p:txBody>
      </p:sp>
    </p:spTree>
    <p:extLst>
      <p:ext uri="{BB962C8B-B14F-4D97-AF65-F5344CB8AC3E}">
        <p14:creationId xmlns:p14="http://schemas.microsoft.com/office/powerpoint/2010/main" val="1706099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Goals &amp; Findings </a:t>
            </a:r>
            <a:r>
              <a:rPr lang="en-US" dirty="0" smtClean="0">
                <a:latin typeface="+mn-lt"/>
              </a:rPr>
              <a:t>#6 </a:t>
            </a:r>
            <a:endParaRPr lang="en-US" dirty="0">
              <a:latin typeface="+mn-lt"/>
            </a:endParaRPr>
          </a:p>
        </p:txBody>
      </p:sp>
      <p:sp>
        <p:nvSpPr>
          <p:cNvPr id="3" name="Content Placeholder 2"/>
          <p:cNvSpPr>
            <a:spLocks noGrp="1"/>
          </p:cNvSpPr>
          <p:nvPr>
            <p:ph idx="1"/>
          </p:nvPr>
        </p:nvSpPr>
        <p:spPr/>
        <p:txBody>
          <a:bodyPr>
            <a:normAutofit fontScale="47500" lnSpcReduction="20000"/>
          </a:bodyPr>
          <a:lstStyle/>
          <a:p>
            <a:pPr marL="0" lvl="0" indent="0" algn="ctr">
              <a:buNone/>
            </a:pPr>
            <a:r>
              <a:rPr lang="en-US" sz="4500" b="1" dirty="0"/>
              <a:t>Establishing a FG </a:t>
            </a:r>
            <a:r>
              <a:rPr lang="en-US" sz="4500" b="1" dirty="0" smtClean="0"/>
              <a:t>Advisory Board</a:t>
            </a:r>
          </a:p>
          <a:p>
            <a:pPr marL="0" lvl="0" indent="0" algn="ctr">
              <a:buNone/>
            </a:pPr>
            <a:endParaRPr lang="en-US" sz="4500" b="1" dirty="0" smtClean="0"/>
          </a:p>
          <a:p>
            <a:pPr marL="0" lvl="0" indent="0">
              <a:buNone/>
            </a:pPr>
            <a:r>
              <a:rPr lang="en-US" dirty="0" smtClean="0"/>
              <a:t>Elissa Alzate – Political Science</a:t>
            </a:r>
          </a:p>
          <a:p>
            <a:pPr marL="0" lvl="0" indent="0">
              <a:buNone/>
            </a:pPr>
            <a:r>
              <a:rPr lang="en-US" dirty="0" smtClean="0"/>
              <a:t>Nicole Civettini – Sociology</a:t>
            </a:r>
          </a:p>
          <a:p>
            <a:pPr marL="0" lvl="0" indent="0">
              <a:buNone/>
            </a:pPr>
            <a:endParaRPr lang="en-US" dirty="0"/>
          </a:p>
          <a:p>
            <a:pPr marL="0" lvl="0" indent="0">
              <a:buNone/>
            </a:pPr>
            <a:r>
              <a:rPr lang="en-US" dirty="0"/>
              <a:t>Kristi </a:t>
            </a:r>
            <a:r>
              <a:rPr lang="en-US" dirty="0" smtClean="0"/>
              <a:t>Ziegler - Student </a:t>
            </a:r>
            <a:r>
              <a:rPr lang="en-US" dirty="0"/>
              <a:t>and Campus </a:t>
            </a:r>
            <a:r>
              <a:rPr lang="en-US" dirty="0" smtClean="0"/>
              <a:t>Services/Campus Services Coordinator </a:t>
            </a:r>
            <a:r>
              <a:rPr lang="en-US" dirty="0"/>
              <a:t>- Rochester </a:t>
            </a:r>
          </a:p>
          <a:p>
            <a:pPr marL="0" lvl="0" indent="0">
              <a:buNone/>
            </a:pPr>
            <a:endParaRPr lang="en-US" dirty="0" smtClean="0"/>
          </a:p>
          <a:p>
            <a:pPr marL="0" lvl="0" indent="0">
              <a:buNone/>
            </a:pPr>
            <a:r>
              <a:rPr lang="en-US" dirty="0" smtClean="0"/>
              <a:t>Charlie Opatz – Warrior Success Center (Career)</a:t>
            </a:r>
          </a:p>
          <a:p>
            <a:pPr marL="0" lvl="0" indent="0">
              <a:buNone/>
            </a:pPr>
            <a:r>
              <a:rPr lang="en-US" dirty="0" smtClean="0"/>
              <a:t>Darcie Mueller – Warrior Success Center (Advising)</a:t>
            </a:r>
          </a:p>
          <a:p>
            <a:pPr marL="0" lvl="0" indent="0">
              <a:buNone/>
            </a:pPr>
            <a:r>
              <a:rPr lang="en-US" dirty="0" smtClean="0"/>
              <a:t>Kate Parsi – Student Support Services</a:t>
            </a:r>
          </a:p>
          <a:p>
            <a:pPr marL="0" lvl="0" indent="0">
              <a:buNone/>
            </a:pPr>
            <a:endParaRPr lang="en-US" dirty="0"/>
          </a:p>
          <a:p>
            <a:pPr marL="0" lvl="0" indent="0">
              <a:buNone/>
            </a:pPr>
            <a:r>
              <a:rPr lang="en-US" dirty="0" smtClean="0"/>
              <a:t>First-Gen Warrior Club Officers:</a:t>
            </a:r>
          </a:p>
          <a:p>
            <a:pPr marL="0" lvl="0" indent="0">
              <a:buNone/>
            </a:pPr>
            <a:r>
              <a:rPr lang="en-US" dirty="0" smtClean="0"/>
              <a:t>Nicholas Becker – President</a:t>
            </a:r>
          </a:p>
          <a:p>
            <a:pPr marL="0" lvl="0" indent="0">
              <a:buNone/>
            </a:pPr>
            <a:r>
              <a:rPr lang="en-US" dirty="0" smtClean="0"/>
              <a:t>Erin Ploeger – Vice President</a:t>
            </a:r>
          </a:p>
          <a:p>
            <a:pPr marL="0" lvl="0" indent="0">
              <a:buNone/>
            </a:pPr>
            <a:r>
              <a:rPr lang="en-US" dirty="0" smtClean="0"/>
              <a:t>Katryna Neubauer – Secretary/Treasurer</a:t>
            </a:r>
            <a:endParaRPr lang="en-US" dirty="0"/>
          </a:p>
          <a:p>
            <a:pPr marL="0" lvl="0" indent="0">
              <a:buNone/>
            </a:pPr>
            <a:endParaRPr lang="en-US" dirty="0" smtClean="0"/>
          </a:p>
          <a:p>
            <a:pPr marL="0" lvl="0" indent="0">
              <a:buNone/>
            </a:pPr>
            <a:r>
              <a:rPr lang="en-US" dirty="0" smtClean="0"/>
              <a:t>Community Members TBD </a:t>
            </a:r>
          </a:p>
          <a:p>
            <a:pPr marL="0" indent="0">
              <a:buNone/>
            </a:pPr>
            <a:endParaRPr lang="en-US" dirty="0"/>
          </a:p>
        </p:txBody>
      </p:sp>
    </p:spTree>
    <p:extLst>
      <p:ext uri="{BB962C8B-B14F-4D97-AF65-F5344CB8AC3E}">
        <p14:creationId xmlns:p14="http://schemas.microsoft.com/office/powerpoint/2010/main" val="564296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8800" y="274638"/>
            <a:ext cx="3047999" cy="1020762"/>
          </a:xfrm>
        </p:spPr>
        <p:txBody>
          <a:bodyPr/>
          <a:lstStyle/>
          <a:p>
            <a:r>
              <a:rPr lang="en-US" dirty="0" smtClean="0">
                <a:latin typeface="+mn-lt"/>
              </a:rPr>
              <a:t>Questions</a:t>
            </a:r>
            <a:endParaRPr lang="en-US" dirty="0">
              <a:latin typeface="+mn-lt"/>
            </a:endParaRPr>
          </a:p>
        </p:txBody>
      </p:sp>
      <p:sp>
        <p:nvSpPr>
          <p:cNvPr id="2" name="Content Placeholder 1"/>
          <p:cNvSpPr>
            <a:spLocks noGrp="1"/>
          </p:cNvSpPr>
          <p:nvPr>
            <p:ph idx="1"/>
          </p:nvPr>
        </p:nvSpPr>
        <p:spPr>
          <a:xfrm>
            <a:off x="457200" y="1981200"/>
            <a:ext cx="4495800" cy="4495799"/>
          </a:xfrm>
        </p:spPr>
        <p:txBody>
          <a:bodyPr>
            <a:normAutofit fontScale="55000" lnSpcReduction="20000"/>
          </a:bodyPr>
          <a:lstStyle/>
          <a:p>
            <a:pPr marL="0" indent="0">
              <a:buNone/>
            </a:pPr>
            <a:r>
              <a:rPr lang="en-US" dirty="0" smtClean="0"/>
              <a:t>Darcie Mueller</a:t>
            </a:r>
          </a:p>
          <a:p>
            <a:pPr marL="0" indent="0">
              <a:buNone/>
            </a:pPr>
            <a:r>
              <a:rPr lang="en-US" dirty="0" smtClean="0"/>
              <a:t>Warrior Success Center; Retention Specialist</a:t>
            </a:r>
          </a:p>
          <a:p>
            <a:pPr marL="0" indent="0">
              <a:buNone/>
            </a:pPr>
            <a:r>
              <a:rPr lang="en-US" dirty="0" smtClean="0"/>
              <a:t>(507) 457-5113</a:t>
            </a:r>
          </a:p>
          <a:p>
            <a:pPr marL="0" indent="0">
              <a:buNone/>
            </a:pPr>
            <a:r>
              <a:rPr lang="en-US" dirty="0" smtClean="0">
                <a:hlinkClick r:id="rId2"/>
              </a:rPr>
              <a:t>dmueller@winona.edu</a:t>
            </a:r>
            <a:endParaRPr lang="en-US" dirty="0" smtClean="0"/>
          </a:p>
          <a:p>
            <a:pPr marL="0" indent="0">
              <a:buNone/>
            </a:pPr>
            <a:endParaRPr lang="en-US" dirty="0"/>
          </a:p>
          <a:p>
            <a:pPr marL="0" indent="0">
              <a:buNone/>
            </a:pPr>
            <a:r>
              <a:rPr lang="en-US" dirty="0" smtClean="0"/>
              <a:t>Charlie Opatz</a:t>
            </a:r>
          </a:p>
          <a:p>
            <a:pPr marL="0" indent="0">
              <a:buNone/>
            </a:pPr>
            <a:r>
              <a:rPr lang="en-US" dirty="0" smtClean="0"/>
              <a:t>Warrior Success Center; Career Counselor</a:t>
            </a:r>
          </a:p>
          <a:p>
            <a:pPr marL="0" indent="0">
              <a:buNone/>
            </a:pPr>
            <a:r>
              <a:rPr lang="en-US" dirty="0"/>
              <a:t>(507) </a:t>
            </a:r>
            <a:r>
              <a:rPr lang="en-US" dirty="0" smtClean="0"/>
              <a:t>457-5582</a:t>
            </a:r>
          </a:p>
          <a:p>
            <a:pPr marL="0" indent="0">
              <a:buNone/>
            </a:pPr>
            <a:r>
              <a:rPr lang="en-US" dirty="0" smtClean="0">
                <a:hlinkClick r:id="rId3"/>
              </a:rPr>
              <a:t>copatz@winona.edu</a:t>
            </a:r>
            <a:endParaRPr lang="en-US" dirty="0" smtClean="0"/>
          </a:p>
          <a:p>
            <a:pPr marL="0" indent="0">
              <a:buNone/>
            </a:pPr>
            <a:endParaRPr lang="en-US" dirty="0"/>
          </a:p>
          <a:p>
            <a:pPr marL="0" indent="0">
              <a:buNone/>
            </a:pPr>
            <a:r>
              <a:rPr lang="en-US" dirty="0" smtClean="0"/>
              <a:t>Kate Parsi</a:t>
            </a:r>
          </a:p>
          <a:p>
            <a:pPr marL="0" indent="0">
              <a:buNone/>
            </a:pPr>
            <a:r>
              <a:rPr lang="en-US" dirty="0" smtClean="0"/>
              <a:t>Student Support Services, TRIO Program</a:t>
            </a:r>
          </a:p>
          <a:p>
            <a:pPr marL="0" indent="0">
              <a:buNone/>
            </a:pPr>
            <a:r>
              <a:rPr lang="en-US" dirty="0" smtClean="0"/>
              <a:t>(507) 457-5156</a:t>
            </a:r>
          </a:p>
          <a:p>
            <a:pPr marL="0" indent="0">
              <a:buNone/>
            </a:pPr>
            <a:r>
              <a:rPr lang="en-US" dirty="0" smtClean="0">
                <a:hlinkClick r:id="rId4"/>
              </a:rPr>
              <a:t>kparsi@winona.edu</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4" name="Picture 2" descr="S:\Warrior_Success_Center\Logos\WSC-small-final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185" y="5334000"/>
            <a:ext cx="2835349"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7519" y="3429000"/>
            <a:ext cx="2004679" cy="1782817"/>
          </a:xfrm>
          <a:prstGeom prst="rect">
            <a:avLst/>
          </a:prstGeom>
        </p:spPr>
      </p:pic>
    </p:spTree>
    <p:extLst>
      <p:ext uri="{BB962C8B-B14F-4D97-AF65-F5344CB8AC3E}">
        <p14:creationId xmlns:p14="http://schemas.microsoft.com/office/powerpoint/2010/main" val="200522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600200"/>
            <a:ext cx="7745505" cy="4525962"/>
          </a:xfrm>
        </p:spPr>
        <p:txBody>
          <a:bodyPr>
            <a:normAutofit/>
          </a:bodyPr>
          <a:lstStyle/>
          <a:p>
            <a:pPr marL="0" indent="0">
              <a:buNone/>
            </a:pPr>
            <a:endParaRPr lang="en-US" dirty="0" smtClean="0">
              <a:hlinkClick r:id="rId2"/>
            </a:endParaRPr>
          </a:p>
          <a:p>
            <a:pPr marL="0" indent="0">
              <a:buNone/>
            </a:pPr>
            <a:endParaRPr lang="en-US" dirty="0" smtClean="0">
              <a:hlinkClick r:id="rId2"/>
            </a:endParaRPr>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3" name="TextBox 2"/>
          <p:cNvSpPr txBox="1"/>
          <p:nvPr/>
        </p:nvSpPr>
        <p:spPr>
          <a:xfrm>
            <a:off x="381000" y="457200"/>
            <a:ext cx="8610600" cy="923330"/>
          </a:xfrm>
          <a:prstGeom prst="rect">
            <a:avLst/>
          </a:prstGeom>
          <a:noFill/>
        </p:spPr>
        <p:txBody>
          <a:bodyPr wrap="square" rtlCol="0">
            <a:spAutoFit/>
          </a:bodyPr>
          <a:lstStyle/>
          <a:p>
            <a:r>
              <a:rPr lang="en-US" sz="3600" dirty="0" smtClean="0"/>
              <a:t>What’s Happening Around the Country</a:t>
            </a:r>
          </a:p>
          <a:p>
            <a:endParaRPr lang="en-US" dirty="0"/>
          </a:p>
        </p:txBody>
      </p:sp>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0574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3"/>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9412" y="4495800"/>
            <a:ext cx="306120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0932" y="2362200"/>
            <a:ext cx="2707788" cy="162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41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4951020"/>
            <a:ext cx="7745505" cy="1678380"/>
          </a:xfrm>
        </p:spPr>
        <p:txBody>
          <a:bodyPr/>
          <a:lstStyle/>
          <a:p>
            <a:pPr marL="0" indent="0">
              <a:buNone/>
            </a:pPr>
            <a:endParaRPr lang="en-US" dirty="0"/>
          </a:p>
          <a:p>
            <a:pPr marL="0" indent="0">
              <a:buNone/>
            </a:pPr>
            <a:endParaRPr lang="en-US" dirty="0"/>
          </a:p>
        </p:txBody>
      </p:sp>
      <p:sp>
        <p:nvSpPr>
          <p:cNvPr id="5" name="TextBox 4"/>
          <p:cNvSpPr txBox="1"/>
          <p:nvPr/>
        </p:nvSpPr>
        <p:spPr>
          <a:xfrm>
            <a:off x="152400" y="5194342"/>
            <a:ext cx="8763000" cy="923330"/>
          </a:xfrm>
          <a:prstGeom prst="rect">
            <a:avLst/>
          </a:prstGeom>
          <a:noFill/>
        </p:spPr>
        <p:txBody>
          <a:bodyPr wrap="square" rtlCol="0">
            <a:spAutoFit/>
          </a:bodyPr>
          <a:lstStyle/>
          <a:p>
            <a:r>
              <a:rPr lang="en-US" b="1" dirty="0" smtClean="0"/>
              <a:t>49.8</a:t>
            </a:r>
            <a:r>
              <a:rPr lang="en-US" b="1" dirty="0"/>
              <a:t>% of first generation students complete a bachelor’s degree within 6 years</a:t>
            </a:r>
            <a:br>
              <a:rPr lang="en-US" b="1" dirty="0"/>
            </a:br>
            <a:r>
              <a:rPr lang="en-US" b="1" dirty="0" smtClean="0"/>
              <a:t>65.6</a:t>
            </a:r>
            <a:r>
              <a:rPr lang="en-US" b="1" dirty="0"/>
              <a:t>% of students whose parents have a bachelor’s degree </a:t>
            </a:r>
            <a:br>
              <a:rPr lang="en-US" b="1" dirty="0"/>
            </a:br>
            <a:endParaRPr lang="en-US" b="1" dirty="0"/>
          </a:p>
        </p:txBody>
      </p:sp>
      <p:pic>
        <p:nvPicPr>
          <p:cNvPr id="3076" name="Picture 4" descr="http://surfacingaftersilence.files.wordpress.com/2012/09/why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982" cy="495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911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itchFamily="18" charset="0"/>
              </a:rPr>
              <a:t>Approach (Philosophy)</a:t>
            </a:r>
            <a:endParaRPr lang="en-US" dirty="0">
              <a:latin typeface="Book Antiqua"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ü"/>
            </a:pPr>
            <a:r>
              <a:rPr lang="en-US" sz="2400" dirty="0" smtClean="0"/>
              <a:t>Identify existing services</a:t>
            </a:r>
          </a:p>
          <a:p>
            <a:pPr>
              <a:buFont typeface="Wingdings" pitchFamily="2" charset="2"/>
              <a:buChar char="ü"/>
            </a:pPr>
            <a:r>
              <a:rPr lang="en-US" sz="2400" dirty="0" smtClean="0"/>
              <a:t>Avoid </a:t>
            </a:r>
            <a:r>
              <a:rPr lang="en-US" sz="2400" dirty="0"/>
              <a:t>duplicating </a:t>
            </a:r>
            <a:r>
              <a:rPr lang="en-US" sz="2400" dirty="0" smtClean="0"/>
              <a:t>services</a:t>
            </a:r>
          </a:p>
          <a:p>
            <a:pPr>
              <a:buFont typeface="Wingdings" pitchFamily="2" charset="2"/>
              <a:buChar char="ü"/>
            </a:pPr>
            <a:r>
              <a:rPr lang="en-US" sz="2400" dirty="0" smtClean="0"/>
              <a:t>Understand OUR first generation student population</a:t>
            </a:r>
          </a:p>
          <a:p>
            <a:pPr marL="0" indent="0">
              <a:buNone/>
            </a:pPr>
            <a:endParaRPr lang="en-US" dirty="0"/>
          </a:p>
          <a:p>
            <a:pPr marL="0" indent="0" algn="ctr">
              <a:buNone/>
            </a:pPr>
            <a:r>
              <a:rPr lang="en-US" dirty="0" smtClean="0"/>
              <a:t>Conversations (Dialogue)</a:t>
            </a:r>
          </a:p>
          <a:p>
            <a:pPr marL="0" indent="0" algn="ctr">
              <a:buNone/>
            </a:pPr>
            <a:r>
              <a:rPr lang="en-US" dirty="0" smtClean="0"/>
              <a:t>Integration &amp; Collaboration</a:t>
            </a:r>
          </a:p>
          <a:p>
            <a:pPr marL="0" indent="0" algn="ctr">
              <a:buNone/>
            </a:pPr>
            <a:r>
              <a:rPr lang="en-US" dirty="0" smtClean="0"/>
              <a:t>Students Supporting Students</a:t>
            </a:r>
          </a:p>
        </p:txBody>
      </p:sp>
    </p:spTree>
    <p:extLst>
      <p:ext uri="{BB962C8B-B14F-4D97-AF65-F5344CB8AC3E}">
        <p14:creationId xmlns:p14="http://schemas.microsoft.com/office/powerpoint/2010/main" val="2039970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6799" y="1219199"/>
            <a:ext cx="4294737" cy="2361663"/>
          </a:xfrm>
          <a:prstGeom prst="rect">
            <a:avLst/>
          </a:prstGeom>
        </p:spPr>
      </p:pic>
      <p:sp>
        <p:nvSpPr>
          <p:cNvPr id="5" name="TextBox 4"/>
          <p:cNvSpPr txBox="1"/>
          <p:nvPr/>
        </p:nvSpPr>
        <p:spPr>
          <a:xfrm>
            <a:off x="3581400" y="228600"/>
            <a:ext cx="5317829" cy="646331"/>
          </a:xfrm>
          <a:prstGeom prst="rect">
            <a:avLst/>
          </a:prstGeom>
          <a:noFill/>
        </p:spPr>
        <p:txBody>
          <a:bodyPr wrap="square" rtlCol="0">
            <a:spAutoFit/>
          </a:bodyPr>
          <a:lstStyle/>
          <a:p>
            <a:r>
              <a:rPr lang="en-US" sz="3600" dirty="0" smtClean="0"/>
              <a:t>Incoming Characteristics</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831692"/>
            <a:ext cx="3048000" cy="289846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61506">
            <a:off x="579711" y="1185589"/>
            <a:ext cx="3069663" cy="2059990"/>
          </a:xfrm>
          <a:prstGeom prst="rect">
            <a:avLst/>
          </a:prstGeom>
        </p:spPr>
      </p:pic>
      <p:pic>
        <p:nvPicPr>
          <p:cNvPr id="8" name="Picture 2" descr="http://t0.gstatic.com/images?q=tbn:ANd9GcQhxGLzHdaMlY10sKhzM0HBFIfMxwuwjOnv-RN47cYN5I0AT51OqWSFxDOkf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8360">
            <a:off x="636833" y="3896861"/>
            <a:ext cx="3284255" cy="217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021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895600"/>
            <a:ext cx="8417041" cy="3288952"/>
          </a:xfrm>
        </p:spPr>
      </p:pic>
      <p:sp>
        <p:nvSpPr>
          <p:cNvPr id="5" name="TextBox 4"/>
          <p:cNvSpPr txBox="1"/>
          <p:nvPr/>
        </p:nvSpPr>
        <p:spPr>
          <a:xfrm>
            <a:off x="3810000" y="324416"/>
            <a:ext cx="5029200" cy="646331"/>
          </a:xfrm>
          <a:prstGeom prst="rect">
            <a:avLst/>
          </a:prstGeom>
          <a:noFill/>
        </p:spPr>
        <p:txBody>
          <a:bodyPr wrap="square" rtlCol="0">
            <a:spAutoFit/>
          </a:bodyPr>
          <a:lstStyle/>
          <a:p>
            <a:r>
              <a:rPr lang="en-US" sz="3600" dirty="0" smtClean="0"/>
              <a:t>Enrolled Characteristics</a:t>
            </a:r>
            <a:endParaRPr lang="en-US" sz="3600" dirty="0"/>
          </a:p>
        </p:txBody>
      </p:sp>
      <p:sp>
        <p:nvSpPr>
          <p:cNvPr id="6" name="TextBox 5"/>
          <p:cNvSpPr txBox="1"/>
          <p:nvPr/>
        </p:nvSpPr>
        <p:spPr>
          <a:xfrm>
            <a:off x="609600" y="462915"/>
            <a:ext cx="1561646" cy="369332"/>
          </a:xfrm>
          <a:prstGeom prst="rect">
            <a:avLst/>
          </a:prstGeom>
          <a:noFill/>
        </p:spPr>
        <p:txBody>
          <a:bodyPr wrap="none" rtlCol="0">
            <a:spAutoFit/>
          </a:bodyPr>
          <a:lstStyle/>
          <a:p>
            <a:r>
              <a:rPr lang="en-US" dirty="0" smtClean="0"/>
              <a:t>Lower GPA’s</a:t>
            </a:r>
          </a:p>
        </p:txBody>
      </p:sp>
      <p:sp>
        <p:nvSpPr>
          <p:cNvPr id="7" name="TextBox 6"/>
          <p:cNvSpPr txBox="1"/>
          <p:nvPr/>
        </p:nvSpPr>
        <p:spPr>
          <a:xfrm>
            <a:off x="4724400" y="1401427"/>
            <a:ext cx="2815194" cy="369332"/>
          </a:xfrm>
          <a:prstGeom prst="rect">
            <a:avLst/>
          </a:prstGeom>
          <a:noFill/>
        </p:spPr>
        <p:txBody>
          <a:bodyPr wrap="none" rtlCol="0">
            <a:spAutoFit/>
          </a:bodyPr>
          <a:lstStyle/>
          <a:p>
            <a:r>
              <a:rPr lang="en-US" dirty="0" smtClean="0">
                <a:solidFill>
                  <a:schemeClr val="accent4">
                    <a:lumMod val="75000"/>
                  </a:schemeClr>
                </a:solidFill>
              </a:rPr>
              <a:t>Drop Out at Higher Rates</a:t>
            </a:r>
            <a:endParaRPr lang="en-US" dirty="0">
              <a:solidFill>
                <a:schemeClr val="accent4">
                  <a:lumMod val="75000"/>
                </a:schemeClr>
              </a:solidFill>
            </a:endParaRPr>
          </a:p>
        </p:txBody>
      </p:sp>
      <p:sp>
        <p:nvSpPr>
          <p:cNvPr id="8" name="TextBox 7"/>
          <p:cNvSpPr txBox="1"/>
          <p:nvPr/>
        </p:nvSpPr>
        <p:spPr>
          <a:xfrm>
            <a:off x="1397968" y="1143000"/>
            <a:ext cx="2258952" cy="369332"/>
          </a:xfrm>
          <a:prstGeom prst="rect">
            <a:avLst/>
          </a:prstGeom>
          <a:noFill/>
        </p:spPr>
        <p:txBody>
          <a:bodyPr wrap="none" rtlCol="0">
            <a:spAutoFit/>
          </a:bodyPr>
          <a:lstStyle/>
          <a:p>
            <a:r>
              <a:rPr lang="en-US" dirty="0" smtClean="0">
                <a:solidFill>
                  <a:schemeClr val="tx2">
                    <a:lumMod val="60000"/>
                    <a:lumOff val="40000"/>
                  </a:schemeClr>
                </a:solidFill>
              </a:rPr>
              <a:t>Cultural Differences</a:t>
            </a:r>
            <a:endParaRPr lang="en-US" dirty="0">
              <a:solidFill>
                <a:schemeClr val="tx2">
                  <a:lumMod val="60000"/>
                  <a:lumOff val="40000"/>
                </a:schemeClr>
              </a:solidFill>
            </a:endParaRPr>
          </a:p>
        </p:txBody>
      </p:sp>
      <p:sp>
        <p:nvSpPr>
          <p:cNvPr id="9" name="TextBox 8"/>
          <p:cNvSpPr txBox="1"/>
          <p:nvPr/>
        </p:nvSpPr>
        <p:spPr>
          <a:xfrm>
            <a:off x="609600" y="1846907"/>
            <a:ext cx="2097049" cy="369332"/>
          </a:xfrm>
          <a:prstGeom prst="rect">
            <a:avLst/>
          </a:prstGeom>
          <a:noFill/>
        </p:spPr>
        <p:txBody>
          <a:bodyPr wrap="none" rtlCol="0">
            <a:spAutoFit/>
          </a:bodyPr>
          <a:lstStyle/>
          <a:p>
            <a:r>
              <a:rPr lang="en-US" dirty="0" smtClean="0"/>
              <a:t>Lower Self-Esteem</a:t>
            </a:r>
            <a:endParaRPr lang="en-US" dirty="0"/>
          </a:p>
        </p:txBody>
      </p:sp>
      <p:sp>
        <p:nvSpPr>
          <p:cNvPr id="10" name="TextBox 9"/>
          <p:cNvSpPr txBox="1"/>
          <p:nvPr/>
        </p:nvSpPr>
        <p:spPr>
          <a:xfrm>
            <a:off x="3807897" y="2096745"/>
            <a:ext cx="4648200" cy="369332"/>
          </a:xfrm>
          <a:prstGeom prst="rect">
            <a:avLst/>
          </a:prstGeom>
          <a:noFill/>
        </p:spPr>
        <p:txBody>
          <a:bodyPr wrap="square" rtlCol="0">
            <a:spAutoFit/>
          </a:bodyPr>
          <a:lstStyle/>
          <a:p>
            <a:r>
              <a:rPr lang="en-US" dirty="0" smtClean="0">
                <a:solidFill>
                  <a:srgbClr val="C00000"/>
                </a:solidFill>
              </a:rPr>
              <a:t>Transitioning to College is More Difficult</a:t>
            </a:r>
            <a:endParaRPr lang="en-US" dirty="0">
              <a:solidFill>
                <a:srgbClr val="C00000"/>
              </a:solidFill>
            </a:endParaRPr>
          </a:p>
        </p:txBody>
      </p:sp>
    </p:spTree>
    <p:extLst>
      <p:ext uri="{BB962C8B-B14F-4D97-AF65-F5344CB8AC3E}">
        <p14:creationId xmlns:p14="http://schemas.microsoft.com/office/powerpoint/2010/main" val="2626606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838200"/>
            <a:ext cx="7924800" cy="4800600"/>
          </a:xfrm>
        </p:spPr>
        <p:txBody>
          <a:bodyPr/>
          <a:lstStyle/>
          <a:p>
            <a:pPr algn="l"/>
            <a:endParaRPr lang="en-US" dirty="0" smtClean="0"/>
          </a:p>
          <a:p>
            <a:pPr algn="l"/>
            <a:endParaRPr lang="en-US" dirty="0"/>
          </a:p>
          <a:p>
            <a:pPr algn="l"/>
            <a:r>
              <a:rPr lang="en-US" dirty="0" smtClean="0"/>
              <a:t>					</a:t>
            </a:r>
            <a:r>
              <a:rPr lang="en-US" dirty="0" smtClean="0">
                <a:solidFill>
                  <a:schemeClr val="tx1"/>
                </a:solidFill>
              </a:rPr>
              <a:t>Left your home</a:t>
            </a:r>
          </a:p>
          <a:p>
            <a:pPr algn="l"/>
            <a:r>
              <a:rPr lang="en-US" dirty="0" smtClean="0">
                <a:solidFill>
                  <a:schemeClr val="tx1"/>
                </a:solidFill>
              </a:rPr>
              <a:t>		Left your family and friends</a:t>
            </a:r>
          </a:p>
          <a:p>
            <a:pPr algn="l"/>
            <a:r>
              <a:rPr lang="en-US" dirty="0" smtClean="0">
                <a:solidFill>
                  <a:schemeClr val="tx1"/>
                </a:solidFill>
              </a:rPr>
              <a:t>Lived with strangers</a:t>
            </a:r>
          </a:p>
          <a:p>
            <a:pPr algn="l"/>
            <a:r>
              <a:rPr lang="en-US" dirty="0" smtClean="0">
                <a:solidFill>
                  <a:schemeClr val="tx1"/>
                </a:solidFill>
              </a:rPr>
              <a:t>Lived in a new town “by yourself”</a:t>
            </a:r>
          </a:p>
          <a:p>
            <a:pPr algn="l"/>
            <a:r>
              <a:rPr lang="en-US" dirty="0" smtClean="0">
                <a:solidFill>
                  <a:schemeClr val="tx1"/>
                </a:solidFill>
              </a:rPr>
              <a:t>		No money</a:t>
            </a:r>
          </a:p>
          <a:p>
            <a:pPr algn="l"/>
            <a:endParaRPr lang="en-US" dirty="0" smtClean="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85800"/>
            <a:ext cx="1219200" cy="20822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429000"/>
            <a:ext cx="1828800" cy="2337683"/>
          </a:xfrm>
          <a:prstGeom prst="rect">
            <a:avLst/>
          </a:prstGeom>
        </p:spPr>
      </p:pic>
    </p:spTree>
    <p:extLst>
      <p:ext uri="{BB962C8B-B14F-4D97-AF65-F5344CB8AC3E}">
        <p14:creationId xmlns:p14="http://schemas.microsoft.com/office/powerpoint/2010/main" val="987564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987" y="2573274"/>
            <a:ext cx="6093413" cy="4155821"/>
          </a:xfrm>
        </p:spPr>
      </p:pic>
      <p:sp>
        <p:nvSpPr>
          <p:cNvPr id="5" name="AutoShape 2" descr="data:image/jpeg;base64,/9j/4AAQSkZJRgABAQAAAQABAAD/2wCEAAkGBhQSEBUUEhQVFRQVFRQUFBQYFRUWFxUVFRUXFxUVFxYXHCYfGBkkGRUXHy8gIycpLCwsFR4xNTAqNSYrLCkBCQoKDgwNGg8PGjAcFhwpKi4sLCkpLCkpKSkpKTUsKSkpNCwpLCkpLCkpLjQpKTYpLCkpLiwpKSwpKSksKSwpLP/AABEIANAAxAMBIgACEQEDEQH/xAAcAAABBAMBAAAAAAAAAAAAAAAAAQUGBwIECAP/xABIEAACAQIDBAUIBggFAgcAAAABAgMAEQQSIQUGMUEHIlFhcRMyMzVygZGxCCNCUqG0FBVDgpKys8EkJWKDohfwFkRjdMLR4f/EABoBAQADAQEBAAAAAAAAAAAAAAACBAUBBgP/xAAjEQEAAgEDBAMBAQAAAAAAAAAAAQIRAwSBITEzQRIyUSIT/9oADAMBAAIRAxEAPwC8KKL0XoCii9F6AooooCiiigKKKKAovXniJMqlrFrAmyi7GwvYDme6mjZsoxaZnbTnANAt9QH5yXGvJT2caDfO14QbGRBrbVgBfsBOh10056VtJIDwIPhrSCMWtYWHAW0+Fa77JiJv5NQT9oDK38S2NBt017ybcXB4aTEOrOEy9VbXJZggAJIA1Ya9le42WBbLJKtuADkj4Ne9Nm8m7UmLwr4cz2D5esYgxGV1ceayjiv4n3cnt0djuqbeHpExeLuubyMZ/ZxMQSL/AG5NGb3ZR3caN3dvYjDRR+RlZRkTqE54+H3G0X923GnXG9DeLUnycsEg5Xzxk+6zDs+1Wv8A+CMbEihsOzWUC8bI/AdgN/wrKvXXz8paVbaOMRhNd1+kE4iVIJossj5sroboSqM5urapoptq3iKm4qnN0oHi2jAZkeIAy3MiOij6iUecwC8T21cCSg8CD4G/yq9t7WtTNu6nr1rW389mdFF6KsPgKKKKAooooMaKKKAooooMqKKKBCaL0NULTosw5ZnefGySMxbOcXKpBJJFglhpew05UE0BpagPRPvJNiExMMzmf9FxDQpiiCPLLdiL6ectte5l8TPqBLVHdrYVsPJ+kxDq/tl5WJuW7gTqT9k9bgWqR0WoGrDbz4ZwLTIO5jl93W0+BpyjlDC4IIPAjUH3itPEbEge+aGMk8TlAb+IWP403Sbl4a91Voz2o7Kfjxrgf70XqJzYVo3KQ4ycslsyZBPkzaqGtaxI1sTe1jz1xk2pjkF0QT9xQRNy4ZnUdvM8D4UyJbeimKDbOJv18KLa6rPGfDqnX4E1trtOQj0QHcZB/ZTTIcSK1ZNkwsbmNL9oGVv4lsa1Tj5vuRD992/+C1i2Kn5NEO7I7fjnF/hQbX6rAtlklQDkHJHwa9Z7InZ4I2Y3LIrE2A4i/LT4VoeVnI1lUezEPxzMa8sPBIiqgnfKqhQMkQNlAA1y91MiQXopjMTnjNL7mVfktZRM8eqs0g5q7XJ9luR7joe7jTIeqK1sNj0dbg2sbFT1WU9jA8DYj4iiuj3oopHYAEnQDUk8BbmaBb1G9o9I2zoJWilxcSyKbMty2U9hKggHu5VSnSh0uS4qdocFK8eFQZSyEoZzfViR1gnIDmLk8bBz6FtgbP2hh54sThleeNgxkLPmaOQEC1m0KlSNB9ped6C+sPiFdQyMGVgCrKQVYHgQRoR4V6VV/RnsvE4HaOMwQ8o2AT6yF3SRQGYr1UZlAY2YhrGxK3HO9oXoNfHzMkbsil2VGZUHF2VSQo7ydPfUB2ZuPjcXh/KbQ2hi4pZgS+HgMcUcStp5K1mubHj387XL/v5sfG4mGOPBTrh/rA0zksrGNdcqFQTqeOo4W4E1JhQN27+78OCw6QYdMkaX7ySeLMebE86cqKKAorwxuLESF2vYW4W5kDidBx4nQa1oOkshOdsi/cQ9b96T+y28TQOlIxpqOy4/srkP3kLKfE2PWPeb0oilXzZiewSIH/FcprgbNnn/ABeM75Iz8I7U6XqORbUEWKxPlASzMotGpexAHHmtwVOvaeNq9cZvfFEhd45lQWu7R5V1Nh1jobnTx0rgfr0VDX6UMKOAY9mvzspt7r1h/wBTIyLrExHEG72IPMfV/O1Q/wBK/qfwt+JrSVD8Bv0+ImWKKAZnzZcxNhZSxuSy30U8hrT9+jY88sMvefKH8AxqVbRaMw5NZjpJyopt/V2PJ9Lh17gjEe66X/GvU7CxZ44xR3jDrf8AmrqLdrwxeMEeUWLM5yxxr5ztxIW5GgGpJIAA1rxXdrEHzsdL+7HGvwvfXxvTnszYqw6lnlksR5WQhnyk3yggAKtwNB2XoNaDdxXGbEhZJCeQsqLyjTgSo7TqSSdL2CU90V3AxqtulbeB5Xi2ThTbEYwhZG1+qgJOa9je5CtcfdVvvC833i24mDwsuIl8yJCxHNjwVR3sSB76rXoa2LLip59r4qxeYskI10F7SEA8FAAjXXgGvyNdD5/0Q2ccNHCyPmjDXmVssju4XM7kcdVFlNwuvabx7pD2fBsLZhTZ4aKXFSLE8uYtIUVWZusfN0NrqPteFXDVM/SSwt4cHJrZZJk7uuqN8fq/nQU/u9vhisDJnw0zIdLrclGA4BkPVI1PhfS1dKdG3SNHtSAmwjnjNpYs19NLSJfUoeGuoIIN9CeUadd2d4pcFiUxELEMjAkXIDrcFo2A4qQLEf3FB2Xei9auytoLPBHNGbpKiyLw4ML62562raoFvS1jSigwxECupVwGVgVZSLhlIsQRzBFMGClOHcYaZ7i3+GkY6yRj9mzHjKg07WWzcQ1pHWvjtnRzJklRXU65WFxcc+499B50U2Nugieglng7kkJT+B7ivNsHjo/NkhxA7HQxOfemnvPwrgdwai/Sb6rn8Yf68VOP67lQ2mwsyj70dpl/42YfCo9v/t+CbZk6xyAteLqG4a4njJFjzqNu0pV+0KiFO+B9EnsL8hTRTvgvRJ7C/IVgem2f9zXI2hAQuYgy6XAv9RLfU6XtrVtDaqjz1kThqykr/Elx76qfcj1jh/GX8vLVvVrbPx8szd+ThlBi0cXR1b2SDb4V7Co7vLpGmQATSSxRxPlGZSz5mYHuRXPuqRiriqKUUlZUBRRRQUj06bwtiMTh9lwHVnjaW5sPKSELCh7hcsfaXsq4di7KTDYeOCPzIkWNdALhRa5tzJuT3k1zVj9pCLedpsXqseOJc3sFVXtG2g4KoQ2/0munoZlZQykMrAFSCCCDqCCNCCOdBmarzp02V5bZEj2F4HjlHG9s2Rre5/wqw61Np7OWeGSGTVJUeNvZdSpt8aDimlFb+3diyYTESQTCzxsVOhAPYwvxUjUHsIrQFBbvRpuPisfgfKRbVxGHVJHiEKeVZVyhW0tOoF897W51ZW5m42MweILT7SlxUOVgsbhwc7ZesS0jcLGwueN9Ka/o/YNk2SWI0lxMrr3gLHHca/ejarMoCiilFAtFFFAVq7R2ikCZ5GyqCBwJJJNgABxJNbVR/fI/VRD706ADtOV7f8rUDl+tVAuyyL4xt/YGop0nYmGTZsxBQuPJZbizi0yE2zANoONuA41N6LVyYzGHYnE5cvLIDwIPgQflTzgfRJ7C/wAoq/cXsiGX0sUUmt+vGj62tfrDspum3GwTf+WiHsAx8O5CBWdOy6dJXo3f7Crt1MV5PHQtlZ7GTqqLsbwSDhzte/uqzsPvTh208pkbmrqykeOmnvNeeE3CwsMqywiSN1vlIkYgZlKk2a4OjEU44jZTP58gkA4CSKNgPhY/AirWhpTp1+M/qtrakalswbTKs+PhCkMkEbzkghgXk+rQXGlwMxqSUy4HY7QF2iWG72v6Vb5b24s3NjW4MTMBrEpP+iUH+ZRVh8W+KWtD9ZW8+ORBzaysq95Kk6d9bqtQZUUUUEF6Q+iqDaS5wRFiQCFlAFn00WUcWGmh4jv4VV+E3q2vu/bDzxCTDqepnDFCCb2inXhwJynhc9Wuiq8sRh1dSrqGVgQykAqwPEEHQigrnYHT3gJ1UT58NIdCrAug7xIg4eIHhUz2ZvXhMQ+SDEwyv9xJFLW59W9z7qhO9/QVhMVd8L/hZdTZReJj2NH9nxU6X4HhVJ707gY3ZrXnjIQN1J0JaMkHQhh5p5gNY0F89KPRcu01WSNhHioxlVmvldL3yPbUWJJDDhc6WOldbL+jxiGmyz4qBABdhHmkk7uowWw7yfcajezemHaUUTxGcyK8ZjVpNXjupUOkgIbOL3BJOoFRFNoyLL5VZHWW5bygZg+Y8Wzg3ubnW/Og7K2PstMNh44IhZIkVF7bKOJ7zx99blcy7s797dxDk4WWbEFLZkyRyABrgEqRwvz7hUiwXTFtbCPfaGEZornNeF4GAFhdXy5dCRxBve1xcGgvm1LUe3S37wm0VJw0l2ABeJhlkS/avMd4uO+pDQFFFFAVHd8Cf8OcjsqzB3KKzEBbXFlHYWP7vfUirGgY130wt7NIUPY6SIfgRW3DvFhn82eI/wC4o9+p4f8A1TiReob0nYGNdmzuqKrgw2cKFcfXRjRhqNO+uTOIy7HWcJekoYdUg+BB8OFZ1zPHjpFOkjj946XOvG5B7xT/ALO29igiMuIlBKqfOuLkA6DgPC1U43lPcLU7S6+CaS9VPsDebHS4iOEYm2ctdmjD2Cxs/AEXPU7efHlU1BxqnSaB/biZP5L6/wDdjVmmpW8ZhXvSaTiUhpQajv6zxq8YYJPZlZP5wfl8KSXemSNS0uDlUDiUeOQC5AHYeJ5fEVPKCSVpKfIkD9kSAP8A02Jsq+wToOw6cCMulgd4jMPq4JrlQymRfJxkHgTJqLG99AxtyrYwmx/rBLM5llF8mmWOK9wfJx3NjY2LEs2p1tpQOt6KSiujKiiigK8cRh1dSrqGVgQysAysDoQVOhHdXtRQUr00bn4PBbNz4XDxRPJOisyg3ykMxAJPVF1Ggqh66R+kOP8AKk/9zH/I9c3UEz6JN4Wwm1cOQepM64eQXsCspCgnwcq3urq61xXEuDnKSK40KMrA9hUg/wBq7Ww2IDori9mUMLixswuLjkbGgqbf/ogKscbsq8OIjOcwx9QMRxaG3mNb7PmnUac5H0T9IX6ywxWXTFQALMOGcHRZQALC9jcciOwinnfnfGPZ2DedyM9isKE6ySkdVbdnMnkAe6oJ0AbAYRT46UdbEOVjNrdRSS7DuLkj9w0Fu0UUUCE1r4nHxx+e6g8hfrHwUan4Vp7QxBdvJqeqPSkEjiLiMEa3IIJ7AR969ecOHVPMUL22AF/G3E1zI9m2vfzI3bvb6tf+XW+AqK9I00rbMnzlAPqTlUE/t4+LMfkBUoqNdI/qyf8A2fzEVRt2lKv2hTAp5wPok9hfkKZhTxgfRJ7C/IVgem2f9zPWEH+9+Xlq0zVTbryOMbCY0zteQBb2GsEoJJtyFz7uVWUmy8ZJ58qQjmsa5m8Lk6fxHwrV2fj5Zm68nDclkCi7EKO0kAfE01YzbkBBQFpCylcsaliQRbQ/3GnfThDuhCDmkzyt953J+VreHCnfD4RYxZFVBxsoA9+nE99XMKpt3WWQYZVlUqykgXFrrxBA5DUj3U8Ci1FdBRRRQZUUUUBRRRQVl9IOK+yAb+biIj43Dj+9c1V1F05YPPsWY3t5N4X4Xv8AWBbd3n391cu0Ciuk06YMNFh8PBh1kxuLMUK+ShB8/wAmMwaSxFxY3sDb425sFXjuL0j4PA4fDri8E+FcxBUxSwqwnQKpz5wqubm1wMw4XPYD/H0d4jaWMXGbXyLGgtDgY2LBRcm0j6DU2LWvm0FwBarLw8CooVAFVQFVQAAAOAAGgHcK1NkbbgxUYkw8qSodMyG9jYGxHFTY8DY1v0C3paxpb0DG+FlhAspmS5JZbCQXJJZlOkhuTcgg6+aa812vDYkyKuU2YOcjKexkazA+7XlepBWritlxSsGkjR2XzSygkA8Rc8u7hpXMBhbeOMkiJZJm4WjQn4k2t7/xqP7/AL4ltnTF4kij+qvdszn6+OwFrAa9o99WLFEFAVQFUcAAAB4AaCot0peqp/GH+vHUbR/MpV7wosU74H0SewvyFNFO+B9GnsL8hWB6baR7jD/MsP4y/l5auWqa3G9Y4fxl/Ly1cwrW2fj5Zm68nApKyoq4qsaKyotQY0VlaigKKKKAooooI90gbGOK2ZioVBLNCxQLa7OlpEXUc2QD31yA1dvmuMt5Io1xk6wsGiE0gjI4FM5y27rUDYK6y3Q2LHPsTCQ4mJXQ4aIMjr2pa9jqrWJsRYjka5Slw7I5SRWVlNmUgqwPMEHgfGuwNzNtwYrBQyYZs0YRUsSMyFFAKOBwYaXHeCNCKCN7kdEUOzcVJiEmkkJzCJDdAiNyfK31ptzIA52vrU+rKigxpaWsaAooooCop0peqp/GH+vHUrqKdKPqqfxh/rx1G3aUq94UXTvgfRJ7C/IU0U74H0SeyvyFee9NtI9xvWWH8Zfy8tXMKpncX1lh/GX8vLVzVr7Lx8szdeTgtFFFXFUUUUUBRRRQFFFFAUUUUDBv5tk4XZuKmDFWSF8jAXIkYZIzb22WucOindEbQ2jGji8MVppu9FIsn7zWB7r86tv6Qm1hHs1Ib2M8yi1+KRgs2nMXy/hWv9HbYXk8FNiSDeeXIvCxjhFrjS+rs4N/uD3g5dKPRKu0b4iAhMWFA1sEmC8A+lw1tA3cAdNRUO4u98+xMcyTxsI2ZVxMLCzAC+V1v9pc1xyYG19QR1Paq86YOjv9Y4bysK/4qBTkta8qXu0RPbxK9huPtE0E9weMSWNZI2DI6hlYG4ZSLgg17VRf0ft8Srvs+VjY5pMODyYXMsYB7Rd7csrdtXpQFY0ppKAooooCop0o+qp/GH+vHUrqKdKPqqfxh/rx1G3aUq94UZanbBeiT2F+Qppp3wXok9hfkK8/6baRbi+ssP4y/l5auWqa3G9ZYfxl/Ly1cta2y8fLM3Xk4KKWsayq4qiiiigKKKKAooooCiiig55+kDtUz7RgwsYLGGMdUKS3lZ2Byiwu11WK1u2rr3K2D+hYCDD2F441D24GQ9aQ9/WJ1qntyVXaO9OIxDDOkTSyxk6geTIjhPZpxHgOyr7AoFooooOdumDYT7N2rFj8OSqyuJgRwWdCDIvg2jWPHMw4Vf8AsvGiaCOVeEiJIPB1B/vUQ6aNleW2NiDlzNFkmXS5XI652HhGXv3XrDoU2v5fY8IJJaEvAeHBGugFuyN0HuoJ1RRRQFFFFAVFelH1VP4w/wBeOpVUV6UfVU/jD/XjqNvrKVe8KLp3wPok9hfkKaKd8D6JPYX5CvP+m2kW43rLD+Mv5eWrlqmtxvWWH8Zfy8tXLWtsvHyzN15OBWVY1lVxVFFFFAUUUUBRRRQFFFFBSPQvg/0XbG0cNIB5VQbPexKrLqAvYQyN3Wq7qqDpc3emwuJj2zgz9ZEVGIF9MosivbmpU5GF+BU6amrK3Y2+mNwkWIi82Rb2+6w0dD3hgR7qB1ooooIf0uY5oti4xltdo1j1F9JZEjb/AIudeWlRf6OsUg2dMzEZGxLZBaxuI0Dm/MHqgDllal+kRtELs+KK/WlnBA7VjVr6XvxZeVTTo82F+h7Mw0J84Rhn9uQmR+XDMxHuoJDRSkUUCUUtFAlRTpR9VT+MP9eOpXaor0pD/Kp/GH+vHUbfWUq94UWKd8F6JPYX+UU0U74H0Sewv8orz/ptpFuL6yw/jL+Xlq57VTO4vrLD+Mv5eWrmrW2Xj5Zm78nAoooq4qiiiigKKKKAooooCi9FVF0pb9bWwuIaPC4ZkgVc36QIjNnuDdswBWMD7p10udDYBbU0SspVgGVgQVIuCCLEEHiCNKpKPbJ3b2o2Gc5tn4kidFGrw5jkzAcTlyZSPtKqkai1R3YbbwbVAyT4gREg+WZzBH93RkALc9FvwqcxdAMcyq+NxuKmnsAzhlI7lXyodrDtJ9w4UFpYLGJLGskbB0cBkZTcMp4EGvemndfdqLAYZcPAXMaXIztmN2N28Lm5sNLk05zMQpyi5sbDhc20HxoKi29s07X3jWE64XZ6KZdRZnJzsg04s2RCDyicgg2q3xVFYXo027GmIeLEQxPiZM8oWVhK/HhKF0XrtpmB08KasR0WbeUXErMdTYYxrnn9phf/APaDouiqU6H93NqxY53xhxEcCxsrLK5YSsbBAAxPC5bMOy19TV1igKKKKAps3i2GuMwzwOzKr5estswKsGBFwRxUfjTnRXMZFE7xdG+Lwt2VfLxDXPGpLAf6otWH7uYVobHwkksaeSjkk6qjqI7jgPtAZR8a6EIotVS2zpM9Oi1XdWiMT1VfuZupikxkUskJjjTyhJZlB60ToAFBJ4sKtEUlqWrGlpxp1+MPhqak6lsyKKKK+iAooooCiiig/9k="/>
          <p:cNvSpPr>
            <a:spLocks noChangeAspect="1" noChangeArrowheads="1"/>
          </p:cNvSpPr>
          <p:nvPr/>
        </p:nvSpPr>
        <p:spPr bwMode="auto">
          <a:xfrm>
            <a:off x="155575" y="-944563"/>
            <a:ext cx="1866900" cy="1981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7724"/>
            <a:ext cx="3133571" cy="24955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4921" y="0"/>
            <a:ext cx="4239080" cy="2819400"/>
          </a:xfrm>
          <a:prstGeom prst="rect">
            <a:avLst/>
          </a:prstGeom>
        </p:spPr>
      </p:pic>
    </p:spTree>
    <p:extLst>
      <p:ext uri="{BB962C8B-B14F-4D97-AF65-F5344CB8AC3E}">
        <p14:creationId xmlns:p14="http://schemas.microsoft.com/office/powerpoint/2010/main" val="2666142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90800"/>
            <a:ext cx="7745505" cy="3535362"/>
          </a:xfrm>
        </p:spPr>
        <p:txBody>
          <a:bodyPr/>
          <a:lstStyle/>
          <a:p>
            <a:pPr marL="0" indent="0" algn="ctr">
              <a:buNone/>
            </a:pPr>
            <a:endParaRPr lang="en-US" sz="3200" dirty="0"/>
          </a:p>
        </p:txBody>
      </p:sp>
      <p:pic>
        <p:nvPicPr>
          <p:cNvPr id="9218" name="Picture 2" descr="http://thecelebration.files.wordpress.com/2009/02/celeb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953362"/>
            <a:ext cx="7620000" cy="2492990"/>
          </a:xfrm>
          <a:prstGeom prst="rect">
            <a:avLst/>
          </a:prstGeom>
          <a:noFill/>
        </p:spPr>
        <p:txBody>
          <a:bodyPr wrap="square" rtlCol="0">
            <a:spAutoFit/>
          </a:bodyPr>
          <a:lstStyle/>
          <a:p>
            <a:pPr algn="ctr"/>
            <a:r>
              <a:rPr lang="en-US" sz="4800" b="1" i="1" dirty="0" smtClean="0">
                <a:solidFill>
                  <a:schemeClr val="bg1"/>
                </a:solidFill>
              </a:rPr>
              <a:t>CELEBRATE </a:t>
            </a:r>
          </a:p>
          <a:p>
            <a:pPr algn="ctr"/>
            <a:r>
              <a:rPr lang="en-US" sz="4800" b="1" i="1" dirty="0" smtClean="0">
                <a:solidFill>
                  <a:schemeClr val="bg1"/>
                </a:solidFill>
              </a:rPr>
              <a:t>FIRST GENERATION STUDENTS</a:t>
            </a:r>
            <a:r>
              <a:rPr lang="en-US" sz="6000" dirty="0" smtClean="0">
                <a:solidFill>
                  <a:schemeClr val="bg1"/>
                </a:solidFill>
              </a:rPr>
              <a:t>!</a:t>
            </a:r>
            <a:endParaRPr lang="en-US" sz="6000" dirty="0">
              <a:solidFill>
                <a:schemeClr val="bg1"/>
              </a:solidFill>
            </a:endParaRPr>
          </a:p>
        </p:txBody>
      </p:sp>
    </p:spTree>
    <p:extLst>
      <p:ext uri="{BB962C8B-B14F-4D97-AF65-F5344CB8AC3E}">
        <p14:creationId xmlns:p14="http://schemas.microsoft.com/office/powerpoint/2010/main" val="7184998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TotalTime>
  <Words>501</Words>
  <Application>Microsoft Office PowerPoint</Application>
  <PresentationFormat>On-screen Show (4:3)</PresentationFormat>
  <Paragraphs>116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Approach (Philosophy)</vt:lpstr>
      <vt:lpstr>PowerPoint Presentation</vt:lpstr>
      <vt:lpstr>PowerPoint Presentation</vt:lpstr>
      <vt:lpstr>PowerPoint Presentation</vt:lpstr>
      <vt:lpstr>PowerPoint Presentation</vt:lpstr>
      <vt:lpstr>PowerPoint Presentation</vt:lpstr>
      <vt:lpstr>PowerPoint Presentation</vt:lpstr>
      <vt:lpstr>Goals &amp; Findings #1</vt:lpstr>
      <vt:lpstr>Goals &amp; Findings #2</vt:lpstr>
      <vt:lpstr>Goals &amp; Findings #3</vt:lpstr>
      <vt:lpstr>Goals &amp; Findings #4</vt:lpstr>
      <vt:lpstr>Goals &amp; Findings #5 </vt:lpstr>
      <vt:lpstr>Goals &amp; Findings #6 </vt:lpstr>
      <vt:lpstr>Questions</vt:lpstr>
    </vt:vector>
  </TitlesOfParts>
  <Company>WSU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Chapter Grant: First Generation Pilot Program</dc:title>
  <dc:creator>setup</dc:creator>
  <cp:lastModifiedBy>setup</cp:lastModifiedBy>
  <cp:revision>83</cp:revision>
  <dcterms:created xsi:type="dcterms:W3CDTF">2012-12-18T21:51:00Z</dcterms:created>
  <dcterms:modified xsi:type="dcterms:W3CDTF">2013-06-06T16:08:15Z</dcterms:modified>
</cp:coreProperties>
</file>